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2" r:id="rId1"/>
  </p:sldMasterIdLst>
  <p:notesMasterIdLst>
    <p:notesMasterId r:id="rId12"/>
  </p:notesMasterIdLst>
  <p:handoutMasterIdLst>
    <p:handoutMasterId r:id="rId13"/>
  </p:handoutMasterIdLst>
  <p:sldIdLst>
    <p:sldId id="257" r:id="rId2"/>
    <p:sldId id="256" r:id="rId3"/>
    <p:sldId id="258" r:id="rId4"/>
    <p:sldId id="260" r:id="rId5"/>
    <p:sldId id="259" r:id="rId6"/>
    <p:sldId id="261"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7D7B7E-BAC6-454F-B550-9DBBC009C125}" type="datetimeFigureOut">
              <a:rPr lang="en-US" smtClean="0"/>
              <a:pPr/>
              <a:t>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57F437-0098-AB4D-8640-42608C4D79E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E8878-29CD-6547-A4BA-F221667E4AD1}" type="datetimeFigureOut">
              <a:rPr lang="en-US" smtClean="0"/>
              <a:pPr/>
              <a:t>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25359-BF96-EC45-A249-1F9BD24BEA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25359-BF96-EC45-A249-1F9BD24BEA8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AAB92AB7-E25B-AD44-A635-81CDA92685FD}" type="datetimeFigureOut">
              <a:rPr lang="en-US" smtClean="0"/>
              <a:pPr/>
              <a:t>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5A21-6D80-0648-AD8D-943690B1B1D6}"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AB92AB7-E25B-AD44-A635-81CDA92685FD}" type="datetimeFigureOut">
              <a:rPr lang="en-US" smtClean="0"/>
              <a:pPr/>
              <a:t>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5A21-6D80-0648-AD8D-943690B1B1D6}"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AB92AB7-E25B-AD44-A635-81CDA92685FD}" type="datetimeFigureOut">
              <a:rPr lang="en-US" smtClean="0"/>
              <a:pPr/>
              <a:t>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5A21-6D80-0648-AD8D-943690B1B1D6}"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AB92AB7-E25B-AD44-A635-81CDA92685FD}" type="datetimeFigureOut">
              <a:rPr lang="en-US" smtClean="0"/>
              <a:pPr/>
              <a:t>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AB92AB7-E25B-AD44-A635-81CDA92685FD}" type="datetimeFigureOut">
              <a:rPr lang="en-US" smtClean="0"/>
              <a:pPr/>
              <a:t>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AB92AB7-E25B-AD44-A635-81CDA92685FD}" type="datetimeFigureOut">
              <a:rPr lang="en-US" smtClean="0"/>
              <a:pPr/>
              <a:t>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AB92AB7-E25B-AD44-A635-81CDA92685FD}" type="datetimeFigureOut">
              <a:rPr lang="en-US" smtClean="0"/>
              <a:pPr/>
              <a:t>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AB92AB7-E25B-AD44-A635-81CDA92685FD}" type="datetimeFigureOut">
              <a:rPr lang="en-US" smtClean="0"/>
              <a:pPr/>
              <a:t>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AB92AB7-E25B-AD44-A635-81CDA92685FD}" type="datetimeFigureOut">
              <a:rPr lang="en-US" smtClean="0"/>
              <a:pPr/>
              <a:t>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92AB7-E25B-AD44-A635-81CDA92685FD}" type="datetimeFigureOut">
              <a:rPr lang="en-US" smtClean="0"/>
              <a:pPr/>
              <a:t>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92AB7-E25B-AD44-A635-81CDA92685FD}" type="datetimeFigureOut">
              <a:rPr lang="en-US" smtClean="0"/>
              <a:pPr/>
              <a:t>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5A21-6D80-0648-AD8D-943690B1B1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AAB92AB7-E25B-AD44-A635-81CDA92685FD}" type="datetimeFigureOut">
              <a:rPr lang="en-US" smtClean="0"/>
              <a:pPr/>
              <a:t>1/8/13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EFCC5A21-6D80-0648-AD8D-943690B1B1D6}"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windsorjgb.weeb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Windsor Jr. Great Books</a:t>
            </a:r>
            <a:endParaRPr lang="en-US" dirty="0"/>
          </a:p>
        </p:txBody>
      </p:sp>
      <p:pic>
        <p:nvPicPr>
          <p:cNvPr id="8" name="Picture Placeholder 7" descr="images.jpeg"/>
          <p:cNvPicPr>
            <a:picLocks noGrp="1" noChangeAspect="1"/>
          </p:cNvPicPr>
          <p:nvPr>
            <p:ph type="pic" idx="13"/>
          </p:nvPr>
        </p:nvPicPr>
        <p:blipFill>
          <a:blip r:embed="rId3"/>
          <a:srcRect t="-3708" b="-3708"/>
          <a:stretch>
            <a:fillRect/>
          </a:stretch>
        </p:blipFill>
        <p:spPr/>
      </p:pic>
      <p:sp>
        <p:nvSpPr>
          <p:cNvPr id="6" name="Subtitle 5"/>
          <p:cNvSpPr>
            <a:spLocks noGrp="1"/>
          </p:cNvSpPr>
          <p:nvPr>
            <p:ph type="subTitle" idx="1"/>
          </p:nvPr>
        </p:nvSpPr>
        <p:spPr/>
        <p:txBody>
          <a:bodyPr/>
          <a:lstStyle/>
          <a:p>
            <a:r>
              <a:rPr lang="en-US" dirty="0" smtClean="0"/>
              <a:t>Training Session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Final Thoughts</a:t>
            </a:r>
            <a:endParaRPr lang="en-US" dirty="0"/>
          </a:p>
        </p:txBody>
      </p:sp>
      <p:sp>
        <p:nvSpPr>
          <p:cNvPr id="6" name="TextBox 5"/>
          <p:cNvSpPr txBox="1"/>
          <p:nvPr/>
        </p:nvSpPr>
        <p:spPr>
          <a:xfrm>
            <a:off x="712788" y="3029301"/>
            <a:ext cx="7891805" cy="3016211"/>
          </a:xfrm>
          <a:prstGeom prst="rect">
            <a:avLst/>
          </a:prstGeom>
          <a:noFill/>
        </p:spPr>
        <p:txBody>
          <a:bodyPr wrap="square" rtlCol="0">
            <a:spAutoFit/>
          </a:bodyPr>
          <a:lstStyle/>
          <a:p>
            <a:pPr marL="342900" indent="-342900">
              <a:buFont typeface="+mj-lt"/>
              <a:buAutoNum type="arabicParenR"/>
            </a:pPr>
            <a:r>
              <a:rPr lang="en-US" sz="1900" dirty="0" smtClean="0">
                <a:solidFill>
                  <a:schemeClr val="bg1"/>
                </a:solidFill>
                <a:latin typeface="Comic Sans MS"/>
              </a:rPr>
              <a:t>Thank you!!  Thank you!!  Thank you!!  Your time and effort are </a:t>
            </a:r>
            <a:r>
              <a:rPr lang="en-US" sz="1900" dirty="0" smtClean="0">
                <a:solidFill>
                  <a:schemeClr val="bg1"/>
                </a:solidFill>
                <a:latin typeface="Comic Sans MS"/>
              </a:rPr>
              <a:t>greatly </a:t>
            </a:r>
            <a:r>
              <a:rPr lang="en-US" sz="1900" dirty="0" smtClean="0">
                <a:solidFill>
                  <a:schemeClr val="bg1"/>
                </a:solidFill>
                <a:latin typeface="Comic Sans MS"/>
              </a:rPr>
              <a:t>appreciated, and the Windsor students are so fortunate to have volunteers like you!</a:t>
            </a:r>
          </a:p>
          <a:p>
            <a:pPr marL="342900" indent="-342900">
              <a:buFont typeface="+mj-lt"/>
              <a:buAutoNum type="arabicParenR"/>
            </a:pPr>
            <a:r>
              <a:rPr lang="en-US" sz="1900" dirty="0" smtClean="0">
                <a:solidFill>
                  <a:schemeClr val="bg1"/>
                </a:solidFill>
                <a:latin typeface="Comic Sans MS"/>
              </a:rPr>
              <a:t>Visit the Windsor Jr. Great Books website periodically to see if there are any new resources for your grade level. The website address is listed below.</a:t>
            </a:r>
          </a:p>
          <a:p>
            <a:pPr marL="342900" indent="-342900">
              <a:buFont typeface="+mj-lt"/>
              <a:buAutoNum type="arabicParenR"/>
            </a:pPr>
            <a:r>
              <a:rPr lang="en-US" sz="1900" dirty="0" smtClean="0">
                <a:solidFill>
                  <a:schemeClr val="bg1"/>
                </a:solidFill>
                <a:latin typeface="Comic Sans MS"/>
              </a:rPr>
              <a:t>If you do create any worksheets/activity sheets for your group, please forward a </a:t>
            </a:r>
            <a:r>
              <a:rPr lang="en-US" sz="1900" dirty="0" err="1" smtClean="0">
                <a:solidFill>
                  <a:schemeClr val="bg1"/>
                </a:solidFill>
                <a:latin typeface="Comic Sans MS"/>
              </a:rPr>
              <a:t>pdf</a:t>
            </a:r>
            <a:r>
              <a:rPr lang="en-US" sz="1900" dirty="0" smtClean="0">
                <a:solidFill>
                  <a:schemeClr val="bg1"/>
                </a:solidFill>
                <a:latin typeface="Comic Sans MS"/>
              </a:rPr>
              <a:t> copy to Kathy </a:t>
            </a:r>
            <a:r>
              <a:rPr lang="en-US" sz="1900" dirty="0" err="1" smtClean="0">
                <a:solidFill>
                  <a:schemeClr val="bg1"/>
                </a:solidFill>
                <a:latin typeface="Comic Sans MS"/>
              </a:rPr>
              <a:t>Riesing</a:t>
            </a:r>
            <a:r>
              <a:rPr lang="en-US" sz="1900" dirty="0" smtClean="0">
                <a:solidFill>
                  <a:schemeClr val="bg1"/>
                </a:solidFill>
                <a:latin typeface="Comic Sans MS"/>
              </a:rPr>
              <a:t> to upload to the website. It is definitely a work in progress!</a:t>
            </a:r>
            <a:r>
              <a:rPr lang="en-US" sz="1900" dirty="0" smtClean="0">
                <a:solidFill>
                  <a:schemeClr val="bg1"/>
                </a:solidFill>
                <a:latin typeface="Comic Sans MS"/>
              </a:rPr>
              <a:t>!</a:t>
            </a:r>
          </a:p>
          <a:p>
            <a:pPr marL="342900" indent="-342900"/>
            <a:endParaRPr lang="en-US" sz="1900" dirty="0" smtClean="0">
              <a:solidFill>
                <a:schemeClr val="bg1"/>
              </a:solidFill>
              <a:latin typeface="Comic Sans MS"/>
            </a:endParaRPr>
          </a:p>
        </p:txBody>
      </p:sp>
      <p:sp>
        <p:nvSpPr>
          <p:cNvPr id="4" name="TextBox 3"/>
          <p:cNvSpPr txBox="1"/>
          <p:nvPr/>
        </p:nvSpPr>
        <p:spPr>
          <a:xfrm>
            <a:off x="712788" y="6045512"/>
            <a:ext cx="7891805" cy="461665"/>
          </a:xfrm>
          <a:prstGeom prst="rect">
            <a:avLst/>
          </a:prstGeom>
          <a:noFill/>
        </p:spPr>
        <p:txBody>
          <a:bodyPr wrap="square" rtlCol="0">
            <a:spAutoFit/>
          </a:bodyPr>
          <a:lstStyle/>
          <a:p>
            <a:pPr algn="ctr"/>
            <a:r>
              <a:rPr lang="en-US" sz="2400" dirty="0" err="1" smtClean="0">
                <a:solidFill>
                  <a:schemeClr val="bg1"/>
                </a:solidFill>
                <a:hlinkClick r:id="rId2"/>
              </a:rPr>
              <a:t>www.windsorjgb.weebly.com</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Placeholder 5" descr="Screen shot 2012-01-09 at 9.54.18 PM.png"/>
          <p:cNvPicPr>
            <a:picLocks noGrp="1" noChangeAspect="1"/>
          </p:cNvPicPr>
          <p:nvPr>
            <p:ph type="pic" idx="1"/>
          </p:nvPr>
        </p:nvPicPr>
        <p:blipFill>
          <a:blip r:embed="rId2"/>
          <a:srcRect t="-9158" b="-9158"/>
          <a:stretch>
            <a:fillRect/>
          </a:stretch>
        </p:blipFill>
        <p:spPr>
          <a:xfrm rot="21338992">
            <a:off x="2407362" y="712090"/>
            <a:ext cx="4329278" cy="3340716"/>
          </a:xfrm>
        </p:spPr>
      </p:pic>
      <p:sp>
        <p:nvSpPr>
          <p:cNvPr id="3" name="Subtitle 2"/>
          <p:cNvSpPr>
            <a:spLocks noGrp="1"/>
          </p:cNvSpPr>
          <p:nvPr>
            <p:ph type="body" sz="half" idx="2"/>
          </p:nvPr>
        </p:nvSpPr>
        <p:spPr>
          <a:xfrm>
            <a:off x="713232" y="4935805"/>
            <a:ext cx="7717536" cy="1538829"/>
          </a:xfrm>
        </p:spPr>
        <p:txBody>
          <a:bodyPr>
            <a:normAutofit/>
          </a:bodyPr>
          <a:lstStyle/>
          <a:p>
            <a:r>
              <a:rPr lang="en-US" dirty="0" smtClean="0"/>
              <a:t>Junior Great Books is a fun and engaging reading program that provides students with an opportunity to read an interesting story, think about what it means, and then discuss it with other students their own age.  The stories for each grade level have been carefully selected and published by the Great Books Foundation. </a:t>
            </a:r>
            <a:endParaRPr lang="en-US" dirty="0"/>
          </a:p>
        </p:txBody>
      </p:sp>
      <p:sp>
        <p:nvSpPr>
          <p:cNvPr id="2" name="Title 1"/>
          <p:cNvSpPr>
            <a:spLocks noGrp="1"/>
          </p:cNvSpPr>
          <p:nvPr>
            <p:ph type="title"/>
          </p:nvPr>
        </p:nvSpPr>
        <p:spPr>
          <a:xfrm>
            <a:off x="712788" y="4212185"/>
            <a:ext cx="7716838" cy="723620"/>
          </a:xfrm>
        </p:spPr>
        <p:txBody>
          <a:bodyPr/>
          <a:lstStyle/>
          <a:p>
            <a:r>
              <a:rPr lang="en-US" dirty="0" smtClean="0"/>
              <a:t>What is Junior Great Books?</a:t>
            </a:r>
            <a:endParaRPr lang="en-US" dirty="0"/>
          </a:p>
        </p:txBody>
      </p:sp>
      <p:pic>
        <p:nvPicPr>
          <p:cNvPr id="8" name="Picture 7" descr="Unknown.jpeg"/>
          <p:cNvPicPr>
            <a:picLocks noChangeAspect="1"/>
          </p:cNvPicPr>
          <p:nvPr/>
        </p:nvPicPr>
        <p:blipFill>
          <a:blip r:embed="rId3"/>
          <a:stretch>
            <a:fillRect/>
          </a:stretch>
        </p:blipFill>
        <p:spPr>
          <a:xfrm rot="21365894">
            <a:off x="5256412" y="1073099"/>
            <a:ext cx="1109663" cy="8669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1676399"/>
            <a:ext cx="3429000" cy="3063405"/>
          </a:xfrm>
        </p:spPr>
        <p:txBody>
          <a:bodyPr/>
          <a:lstStyle/>
          <a:p>
            <a:r>
              <a:rPr lang="en-US" dirty="0" smtClean="0"/>
              <a:t>What is the</a:t>
            </a:r>
            <a:br>
              <a:rPr lang="en-US" dirty="0" smtClean="0"/>
            </a:br>
            <a:r>
              <a:rPr lang="en-US" dirty="0" smtClean="0"/>
              <a:t> goal of </a:t>
            </a:r>
            <a:br>
              <a:rPr lang="en-US" dirty="0" smtClean="0"/>
            </a:br>
            <a:r>
              <a:rPr lang="en-US" dirty="0" smtClean="0"/>
              <a:t>Jr. Great Books at Windsor?</a:t>
            </a:r>
            <a:endParaRPr lang="en-US" dirty="0"/>
          </a:p>
        </p:txBody>
      </p:sp>
      <p:sp>
        <p:nvSpPr>
          <p:cNvPr id="9" name="Content Placeholder 8"/>
          <p:cNvSpPr>
            <a:spLocks noGrp="1"/>
          </p:cNvSpPr>
          <p:nvPr>
            <p:ph idx="1"/>
          </p:nvPr>
        </p:nvSpPr>
        <p:spPr>
          <a:xfrm>
            <a:off x="4504766" y="1192696"/>
            <a:ext cx="4258234" cy="5257800"/>
          </a:xfrm>
        </p:spPr>
        <p:txBody>
          <a:bodyPr>
            <a:normAutofit/>
          </a:bodyPr>
          <a:lstStyle/>
          <a:p>
            <a:r>
              <a:rPr lang="en-US" sz="3200" dirty="0" smtClean="0"/>
              <a:t>To help develop critical thinking skills</a:t>
            </a:r>
          </a:p>
          <a:p>
            <a:r>
              <a:rPr lang="en-US" sz="3200" dirty="0" smtClean="0"/>
              <a:t>To create active readers AND listeners</a:t>
            </a:r>
          </a:p>
          <a:p>
            <a:r>
              <a:rPr lang="en-US" sz="3200" dirty="0" smtClean="0"/>
              <a:t>To foster a love of reading!</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1676399"/>
            <a:ext cx="3429000" cy="2784593"/>
          </a:xfrm>
        </p:spPr>
        <p:txBody>
          <a:bodyPr/>
          <a:lstStyle/>
          <a:p>
            <a:r>
              <a:rPr lang="en-US" dirty="0" smtClean="0"/>
              <a:t>What kind of stories do the children read?</a:t>
            </a:r>
            <a:endParaRPr lang="en-US" dirty="0"/>
          </a:p>
        </p:txBody>
      </p:sp>
      <p:sp>
        <p:nvSpPr>
          <p:cNvPr id="9" name="Content Placeholder 8"/>
          <p:cNvSpPr>
            <a:spLocks noGrp="1"/>
          </p:cNvSpPr>
          <p:nvPr>
            <p:ph idx="1"/>
          </p:nvPr>
        </p:nvSpPr>
        <p:spPr>
          <a:xfrm>
            <a:off x="4504766" y="1192696"/>
            <a:ext cx="4258234" cy="5257800"/>
          </a:xfrm>
        </p:spPr>
        <p:txBody>
          <a:bodyPr>
            <a:normAutofit/>
          </a:bodyPr>
          <a:lstStyle/>
          <a:p>
            <a:r>
              <a:rPr lang="en-US" sz="2400" dirty="0" smtClean="0"/>
              <a:t>The stories are multicultural folktales and short stories from around the world.  </a:t>
            </a:r>
          </a:p>
          <a:p>
            <a:r>
              <a:rPr lang="en-US" sz="2400" dirty="0" smtClean="0"/>
              <a:t>The reading level (vocabulary and content) tends to be slightly higher than grade level, so parents are encouraged to read the stories with/to their children.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1676400"/>
            <a:ext cx="3429000" cy="2660676"/>
          </a:xfrm>
        </p:spPr>
        <p:txBody>
          <a:bodyPr/>
          <a:lstStyle/>
          <a:p>
            <a:r>
              <a:rPr lang="en-US" dirty="0" smtClean="0"/>
              <a:t>What is your role as a Jr. Great Books leader?</a:t>
            </a:r>
            <a:endParaRPr lang="en-US" dirty="0"/>
          </a:p>
        </p:txBody>
      </p:sp>
      <p:sp>
        <p:nvSpPr>
          <p:cNvPr id="9" name="Content Placeholder 8"/>
          <p:cNvSpPr>
            <a:spLocks noGrp="1"/>
          </p:cNvSpPr>
          <p:nvPr>
            <p:ph idx="1"/>
          </p:nvPr>
        </p:nvSpPr>
        <p:spPr>
          <a:xfrm>
            <a:off x="4504766" y="1192696"/>
            <a:ext cx="4258234" cy="5257800"/>
          </a:xfrm>
        </p:spPr>
        <p:txBody>
          <a:bodyPr>
            <a:normAutofit/>
          </a:bodyPr>
          <a:lstStyle/>
          <a:p>
            <a:r>
              <a:rPr lang="en-US" sz="1800" dirty="0" smtClean="0"/>
              <a:t>Encourage students to respond to and ask questions about the text</a:t>
            </a:r>
          </a:p>
          <a:p>
            <a:r>
              <a:rPr lang="en-US" sz="1800" dirty="0" smtClean="0"/>
              <a:t>Follow up student responses with questions that encourage them to go back in the text to find evidence that supports their thinking</a:t>
            </a:r>
          </a:p>
          <a:p>
            <a:r>
              <a:rPr lang="en-US" sz="1800" dirty="0" smtClean="0"/>
              <a:t>Try not to comment on or answer students’ questions and allow them to come up with their own ideas supported in the text</a:t>
            </a:r>
          </a:p>
          <a:p>
            <a:r>
              <a:rPr lang="en-US" sz="1800" dirty="0" smtClean="0"/>
              <a:t>Create a safe environment for sharing and try to balance participation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Shared Inquiry</a:t>
            </a:r>
            <a:endParaRPr lang="en-US" dirty="0"/>
          </a:p>
        </p:txBody>
      </p:sp>
      <p:sp>
        <p:nvSpPr>
          <p:cNvPr id="6" name="TextBox 5"/>
          <p:cNvSpPr txBox="1"/>
          <p:nvPr/>
        </p:nvSpPr>
        <p:spPr>
          <a:xfrm>
            <a:off x="712788" y="3212895"/>
            <a:ext cx="7716837" cy="2800766"/>
          </a:xfrm>
          <a:prstGeom prst="rect">
            <a:avLst/>
          </a:prstGeom>
          <a:noFill/>
        </p:spPr>
        <p:txBody>
          <a:bodyPr wrap="square" rtlCol="0">
            <a:spAutoFit/>
          </a:bodyPr>
          <a:lstStyle/>
          <a:p>
            <a:r>
              <a:rPr lang="en-US" sz="2200" dirty="0" smtClean="0">
                <a:solidFill>
                  <a:schemeClr val="bg1"/>
                </a:solidFill>
                <a:latin typeface="Comic Sans MS"/>
              </a:rPr>
              <a:t>The Great Books program utilizes a </a:t>
            </a:r>
            <a:r>
              <a:rPr lang="en-US" sz="2200" b="1" dirty="0" smtClean="0">
                <a:solidFill>
                  <a:schemeClr val="bg1"/>
                </a:solidFill>
                <a:latin typeface="Comic Sans MS"/>
              </a:rPr>
              <a:t>Shared Inquiry </a:t>
            </a:r>
            <a:r>
              <a:rPr lang="en-US" sz="2200" dirty="0" smtClean="0">
                <a:solidFill>
                  <a:schemeClr val="bg1"/>
                </a:solidFill>
                <a:latin typeface="Comic Sans MS"/>
              </a:rPr>
              <a:t>method of learning. </a:t>
            </a:r>
            <a:r>
              <a:rPr lang="en-US" sz="2200" dirty="0">
                <a:solidFill>
                  <a:schemeClr val="bg1"/>
                </a:solidFill>
                <a:latin typeface="Comic Sans MS"/>
              </a:rPr>
              <a:t>In Shared Inquiry, participants come together to help each other explore the meaning of </a:t>
            </a:r>
            <a:r>
              <a:rPr lang="en-US" sz="2200" dirty="0" smtClean="0">
                <a:solidFill>
                  <a:schemeClr val="bg1"/>
                </a:solidFill>
                <a:latin typeface="Comic Sans MS"/>
              </a:rPr>
              <a:t>a piece of literature. </a:t>
            </a:r>
            <a:r>
              <a:rPr lang="en-US" sz="2200" dirty="0">
                <a:solidFill>
                  <a:schemeClr val="bg1"/>
                </a:solidFill>
                <a:latin typeface="Comic Sans MS"/>
              </a:rPr>
              <a:t>Each participant brings a unique perspective that influences how he or she understands the work.</a:t>
            </a:r>
            <a:r>
              <a:rPr lang="en-US" sz="2200" dirty="0" smtClean="0">
                <a:solidFill>
                  <a:schemeClr val="bg1"/>
                </a:solidFill>
                <a:latin typeface="Comic Sans MS"/>
              </a:rPr>
              <a:t> By sharing </a:t>
            </a:r>
            <a:r>
              <a:rPr lang="en-US" sz="2200" dirty="0">
                <a:solidFill>
                  <a:schemeClr val="bg1"/>
                </a:solidFill>
                <a:latin typeface="Comic Sans MS"/>
              </a:rPr>
              <a:t>their interpretations, participants gain new insights and deepen or even change their initial understanding.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Leader Books</a:t>
            </a:r>
            <a:endParaRPr lang="en-US" dirty="0"/>
          </a:p>
        </p:txBody>
      </p:sp>
      <p:sp>
        <p:nvSpPr>
          <p:cNvPr id="6" name="TextBox 5"/>
          <p:cNvSpPr txBox="1"/>
          <p:nvPr/>
        </p:nvSpPr>
        <p:spPr>
          <a:xfrm>
            <a:off x="712788" y="3029301"/>
            <a:ext cx="7716837" cy="3539431"/>
          </a:xfrm>
          <a:prstGeom prst="rect">
            <a:avLst/>
          </a:prstGeom>
          <a:noFill/>
        </p:spPr>
        <p:txBody>
          <a:bodyPr wrap="square" rtlCol="0">
            <a:spAutoFit/>
          </a:bodyPr>
          <a:lstStyle/>
          <a:p>
            <a:pPr marL="514350" indent="-514350">
              <a:buFont typeface="+mj-lt"/>
              <a:buAutoNum type="arabicParenR"/>
            </a:pPr>
            <a:r>
              <a:rPr lang="en-US" sz="2800" dirty="0" smtClean="0">
                <a:solidFill>
                  <a:schemeClr val="bg1"/>
                </a:solidFill>
                <a:latin typeface="Comic Sans MS"/>
              </a:rPr>
              <a:t>Leader books are simply a guide to help you lead your discussions.</a:t>
            </a:r>
            <a:endParaRPr lang="en-US" sz="2800" dirty="0">
              <a:solidFill>
                <a:schemeClr val="bg1"/>
              </a:solidFill>
              <a:latin typeface="Comic Sans MS"/>
            </a:endParaRPr>
          </a:p>
          <a:p>
            <a:pPr marL="514350" indent="-514350">
              <a:buFont typeface="+mj-lt"/>
              <a:buAutoNum type="arabicParenR"/>
            </a:pPr>
            <a:r>
              <a:rPr lang="en-US" sz="2800" dirty="0" smtClean="0">
                <a:solidFill>
                  <a:schemeClr val="bg1"/>
                </a:solidFill>
                <a:latin typeface="Comic Sans MS"/>
              </a:rPr>
              <a:t>Feel free to pick and choose the activities and questions that go along with each story.</a:t>
            </a:r>
          </a:p>
          <a:p>
            <a:pPr marL="514350" indent="-514350">
              <a:buFont typeface="+mj-lt"/>
              <a:buAutoNum type="arabicParenR"/>
            </a:pPr>
            <a:r>
              <a:rPr lang="en-US" sz="2800" dirty="0" smtClean="0">
                <a:solidFill>
                  <a:schemeClr val="bg1"/>
                </a:solidFill>
                <a:latin typeface="Comic Sans MS"/>
              </a:rPr>
              <a:t>The leader books are REUSED each year, but please feel free to use post-it notes to record your thoughts in your book.</a:t>
            </a:r>
            <a:endParaRPr lang="en-US" sz="2800" dirty="0">
              <a:solidFill>
                <a:schemeClr val="bg1"/>
              </a:solidFill>
              <a:latin typeface="Comic Sans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What should I do next?</a:t>
            </a:r>
            <a:endParaRPr lang="en-US" dirty="0"/>
          </a:p>
        </p:txBody>
      </p:sp>
      <p:sp>
        <p:nvSpPr>
          <p:cNvPr id="6" name="TextBox 5"/>
          <p:cNvSpPr txBox="1"/>
          <p:nvPr/>
        </p:nvSpPr>
        <p:spPr>
          <a:xfrm>
            <a:off x="712788" y="3029301"/>
            <a:ext cx="7891805" cy="3016211"/>
          </a:xfrm>
          <a:prstGeom prst="rect">
            <a:avLst/>
          </a:prstGeom>
          <a:noFill/>
        </p:spPr>
        <p:txBody>
          <a:bodyPr wrap="square" rtlCol="0">
            <a:spAutoFit/>
          </a:bodyPr>
          <a:lstStyle/>
          <a:p>
            <a:pPr marL="342900" indent="-342900">
              <a:buFont typeface="+mj-lt"/>
              <a:buAutoNum type="arabicParenR"/>
            </a:pPr>
            <a:r>
              <a:rPr lang="en-US" sz="1900" dirty="0" smtClean="0">
                <a:solidFill>
                  <a:schemeClr val="bg1"/>
                </a:solidFill>
                <a:latin typeface="Comic Sans MS"/>
              </a:rPr>
              <a:t>Familiarize yourself with the Leader Guide as well as the stories.</a:t>
            </a:r>
          </a:p>
          <a:p>
            <a:pPr marL="342900" indent="-342900">
              <a:buFont typeface="+mj-lt"/>
              <a:buAutoNum type="arabicParenR"/>
            </a:pPr>
            <a:r>
              <a:rPr lang="en-US" sz="1900" dirty="0" smtClean="0">
                <a:solidFill>
                  <a:schemeClr val="bg1"/>
                </a:solidFill>
                <a:latin typeface="Comic Sans MS"/>
              </a:rPr>
              <a:t>Decide which stories you would like to have your students read.</a:t>
            </a:r>
          </a:p>
          <a:p>
            <a:pPr marL="342900" indent="-342900">
              <a:buFont typeface="+mj-lt"/>
              <a:buAutoNum type="arabicParenR"/>
            </a:pPr>
            <a:r>
              <a:rPr lang="en-US" sz="1900" dirty="0" smtClean="0">
                <a:solidFill>
                  <a:schemeClr val="bg1"/>
                </a:solidFill>
                <a:latin typeface="Comic Sans MS"/>
              </a:rPr>
              <a:t>Type out a letter to your students that lists all the dates you will be meeting as well as the titles of the stories you will be discussing.  (See sample letter tips on the next slide.)</a:t>
            </a:r>
          </a:p>
          <a:p>
            <a:pPr marL="342900" indent="-342900">
              <a:buFont typeface="+mj-lt"/>
              <a:buAutoNum type="arabicParenR"/>
            </a:pPr>
            <a:r>
              <a:rPr lang="en-US" sz="1900" dirty="0" smtClean="0">
                <a:solidFill>
                  <a:schemeClr val="bg1"/>
                </a:solidFill>
                <a:latin typeface="Comic Sans MS"/>
              </a:rPr>
              <a:t>Use the provided Ziploc bags to send home a copy of the letter, the student’s book, and supplies (</a:t>
            </a:r>
            <a:r>
              <a:rPr lang="en-US" sz="1900" smtClean="0">
                <a:solidFill>
                  <a:schemeClr val="bg1"/>
                </a:solidFill>
                <a:latin typeface="Comic Sans MS"/>
              </a:rPr>
              <a:t>bookmark</a:t>
            </a:r>
            <a:r>
              <a:rPr lang="en-US" sz="1900" smtClean="0">
                <a:solidFill>
                  <a:schemeClr val="bg1"/>
                </a:solidFill>
                <a:latin typeface="Comic Sans MS"/>
              </a:rPr>
              <a:t>, </a:t>
            </a:r>
            <a:r>
              <a:rPr lang="en-US" sz="1900" smtClean="0">
                <a:solidFill>
                  <a:schemeClr val="bg1"/>
                </a:solidFill>
                <a:latin typeface="Comic Sans MS"/>
              </a:rPr>
              <a:t>pencil</a:t>
            </a:r>
            <a:r>
              <a:rPr lang="en-US" sz="1900" dirty="0" smtClean="0">
                <a:solidFill>
                  <a:schemeClr val="bg1"/>
                </a:solidFill>
                <a:latin typeface="Comic Sans MS"/>
              </a:rPr>
              <a:t>, and Post-It notes) at least one week prior to the first meeting date.  All supplies will be provided for you.</a:t>
            </a:r>
          </a:p>
          <a:p>
            <a:pPr marL="342900" indent="-342900">
              <a:buFont typeface="+mj-lt"/>
              <a:buAutoNum type="arabicParenR"/>
            </a:pPr>
            <a:r>
              <a:rPr lang="en-US" sz="1900" dirty="0" smtClean="0">
                <a:solidFill>
                  <a:schemeClr val="bg1"/>
                </a:solidFill>
                <a:latin typeface="Comic Sans MS"/>
              </a:rPr>
              <a:t>Feel free to</a:t>
            </a:r>
            <a:r>
              <a:rPr lang="en-US" sz="1900" dirty="0" smtClean="0">
                <a:solidFill>
                  <a:schemeClr val="bg1"/>
                </a:solidFill>
                <a:latin typeface="Comic Sans MS"/>
              </a:rPr>
              <a:t> email me with questions </a:t>
            </a:r>
            <a:r>
              <a:rPr lang="en-US" sz="1900" dirty="0" smtClean="0">
                <a:solidFill>
                  <a:schemeClr val="bg1"/>
                </a:solidFill>
                <a:latin typeface="Comic Sans MS"/>
              </a:rPr>
              <a:t>at anytime!!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Sample Letter Tips</a:t>
            </a:r>
            <a:endParaRPr lang="en-US" dirty="0"/>
          </a:p>
        </p:txBody>
      </p:sp>
      <p:sp>
        <p:nvSpPr>
          <p:cNvPr id="6" name="TextBox 5"/>
          <p:cNvSpPr txBox="1"/>
          <p:nvPr/>
        </p:nvSpPr>
        <p:spPr>
          <a:xfrm>
            <a:off x="712788" y="3029301"/>
            <a:ext cx="7891805" cy="3308598"/>
          </a:xfrm>
          <a:prstGeom prst="rect">
            <a:avLst/>
          </a:prstGeom>
          <a:noFill/>
        </p:spPr>
        <p:txBody>
          <a:bodyPr wrap="square" rtlCol="0">
            <a:spAutoFit/>
          </a:bodyPr>
          <a:lstStyle/>
          <a:p>
            <a:pPr marL="342900" indent="-342900">
              <a:buFont typeface="+mj-lt"/>
              <a:buAutoNum type="arabicParenR"/>
            </a:pPr>
            <a:r>
              <a:rPr lang="en-US" sz="1900" dirty="0" smtClean="0">
                <a:solidFill>
                  <a:schemeClr val="bg1"/>
                </a:solidFill>
                <a:latin typeface="Comic Sans MS"/>
              </a:rPr>
              <a:t>Be sure to list the dates your group will be meeting as well as the stories the students will be discussing each week.</a:t>
            </a:r>
          </a:p>
          <a:p>
            <a:pPr marL="342900" indent="-342900">
              <a:buFont typeface="+mj-lt"/>
              <a:buAutoNum type="arabicParenR"/>
            </a:pPr>
            <a:r>
              <a:rPr lang="en-US" sz="1900" dirty="0" smtClean="0">
                <a:solidFill>
                  <a:schemeClr val="bg1"/>
                </a:solidFill>
                <a:latin typeface="Comic Sans MS"/>
              </a:rPr>
              <a:t>Let the students and parents know that the students should already have read or heard the story before discussing it with their peers during their group time.</a:t>
            </a:r>
          </a:p>
          <a:p>
            <a:pPr marL="342900" indent="-342900">
              <a:buFont typeface="+mj-lt"/>
              <a:buAutoNum type="arabicParenR"/>
            </a:pPr>
            <a:r>
              <a:rPr lang="en-US" sz="1900" dirty="0" smtClean="0">
                <a:solidFill>
                  <a:schemeClr val="bg1"/>
                </a:solidFill>
                <a:latin typeface="Comic Sans MS"/>
              </a:rPr>
              <a:t>Reassure parents that it is okay to read the story aloud to their child or with their child, especially at the younger grades.</a:t>
            </a:r>
          </a:p>
          <a:p>
            <a:pPr marL="342900" indent="-342900">
              <a:buFont typeface="+mj-lt"/>
              <a:buAutoNum type="arabicParenR"/>
            </a:pPr>
            <a:r>
              <a:rPr lang="en-US" sz="1900" dirty="0" smtClean="0">
                <a:solidFill>
                  <a:schemeClr val="bg1"/>
                </a:solidFill>
                <a:latin typeface="Comic Sans MS"/>
              </a:rPr>
              <a:t>Remember to include your name and your contact information in the letter as well.</a:t>
            </a:r>
          </a:p>
          <a:p>
            <a:pPr marL="342900" indent="-342900">
              <a:buFont typeface="+mj-lt"/>
              <a:buAutoNum type="arabicParenR"/>
            </a:pPr>
            <a:r>
              <a:rPr lang="en-US" sz="1900" dirty="0" smtClean="0">
                <a:solidFill>
                  <a:schemeClr val="bg1"/>
                </a:solidFill>
                <a:latin typeface="Comic Sans MS"/>
              </a:rPr>
              <a:t>Keep your letter positive and welcoming! </a:t>
            </a:r>
            <a:r>
              <a:rPr lang="en-US" sz="1900" dirty="0" err="1" smtClean="0">
                <a:solidFill>
                  <a:schemeClr val="bg1"/>
                </a:solidFill>
                <a:latin typeface="Comic Sans MS"/>
                <a:sym typeface="Wingdings"/>
              </a:rPr>
              <a:t></a:t>
            </a:r>
            <a:r>
              <a:rPr lang="en-US" sz="1900" dirty="0" smtClean="0">
                <a:solidFill>
                  <a:schemeClr val="bg1"/>
                </a:solidFill>
                <a:latin typeface="Comic Sans MS"/>
                <a:sym typeface="Wingdings"/>
              </a:rPr>
              <a:t> </a:t>
            </a:r>
            <a:endParaRPr lang="en-US" sz="1900" dirty="0" smtClean="0">
              <a:solidFill>
                <a:schemeClr val="bg1"/>
              </a:solidFill>
              <a:latin typeface="Comic Sans MS"/>
            </a:endParaRPr>
          </a:p>
          <a:p>
            <a:pPr marL="342900" indent="-342900">
              <a:buFont typeface="+mj-lt"/>
              <a:buAutoNum type="arabicParenR"/>
            </a:pPr>
            <a:endParaRPr lang="en-US" sz="1900" dirty="0" smtClean="0">
              <a:solidFill>
                <a:schemeClr val="bg1"/>
              </a:solidFill>
              <a:latin typeface="Comic Sans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266</TotalTime>
  <Words>700</Words>
  <Application>Microsoft Macintosh PowerPoint</Application>
  <PresentationFormat>On-screen Show (4:3)</PresentationFormat>
  <Paragraphs>40</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Sky</vt:lpstr>
      <vt:lpstr>Windsor Jr. Great Books</vt:lpstr>
      <vt:lpstr>What is Junior Great Books?</vt:lpstr>
      <vt:lpstr>What is the  goal of  Jr. Great Books at Windsor?</vt:lpstr>
      <vt:lpstr>What kind of stories do the children read?</vt:lpstr>
      <vt:lpstr>What is your role as a Jr. Great Books leader?</vt:lpstr>
      <vt:lpstr>Shared Inquiry</vt:lpstr>
      <vt:lpstr>Leader Books</vt:lpstr>
      <vt:lpstr>What should I do next?</vt:lpstr>
      <vt:lpstr>Sample Letter Tips</vt:lpstr>
      <vt:lpstr>Final Thoughts</vt:lpstr>
    </vt:vector>
  </TitlesOfParts>
  <Company>School District 25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Windsor Jr. Great Books</dc:title>
  <dc:creator>Arlington Heights</dc:creator>
  <cp:lastModifiedBy>Arlington Heights</cp:lastModifiedBy>
  <cp:revision>18</cp:revision>
  <cp:lastPrinted>2013-01-09T04:18:44Z</cp:lastPrinted>
  <dcterms:created xsi:type="dcterms:W3CDTF">2013-01-09T03:49:54Z</dcterms:created>
  <dcterms:modified xsi:type="dcterms:W3CDTF">2013-01-09T04:25:18Z</dcterms:modified>
</cp:coreProperties>
</file>